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3" r:id="rId5"/>
    <p:sldId id="259" r:id="rId6"/>
    <p:sldId id="269" r:id="rId7"/>
    <p:sldId id="258" r:id="rId8"/>
    <p:sldId id="260" r:id="rId9"/>
    <p:sldId id="265" r:id="rId10"/>
    <p:sldId id="266" r:id="rId11"/>
    <p:sldId id="262" r:id="rId12"/>
    <p:sldId id="261" r:id="rId13"/>
    <p:sldId id="264" r:id="rId14"/>
    <p:sldId id="274" r:id="rId15"/>
    <p:sldId id="267" r:id="rId16"/>
    <p:sldId id="273" r:id="rId17"/>
    <p:sldId id="268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667000" y="304800"/>
            <a:ext cx="3200400" cy="1066800"/>
          </a:xfrm>
          <a:prstGeom prst="star32">
            <a:avLst>
              <a:gd name="adj" fmla="val 3310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সূচিপত্র</a:t>
            </a:r>
            <a:endParaRPr lang="en-US" sz="4000" b="1" cap="all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art 2">
            <a:hlinkClick r:id="rId2" action="ppaction://hlinksldjump"/>
          </p:cNvPr>
          <p:cNvSpPr/>
          <p:nvPr/>
        </p:nvSpPr>
        <p:spPr>
          <a:xfrm>
            <a:off x="3048000" y="5638800"/>
            <a:ext cx="3048000" cy="838200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 সমাপ্তি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>
            <a:hlinkClick r:id="rId3" action="ppaction://hlinksldjump"/>
          </p:cNvPr>
          <p:cNvSpPr/>
          <p:nvPr/>
        </p:nvSpPr>
        <p:spPr>
          <a:xfrm>
            <a:off x="457200" y="1447800"/>
            <a:ext cx="39624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নিরাপদ পরিবেশ সৃষ্টি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cision 4">
            <a:hlinkClick r:id="rId4" action="ppaction://hlinksldjump"/>
          </p:cNvPr>
          <p:cNvSpPr/>
          <p:nvPr/>
        </p:nvSpPr>
        <p:spPr>
          <a:xfrm>
            <a:off x="4724400" y="1447800"/>
            <a:ext cx="38100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>
            <a:hlinkClick r:id="rId5" action="ppaction://hlinksldjump"/>
          </p:cNvPr>
          <p:cNvSpPr/>
          <p:nvPr/>
        </p:nvSpPr>
        <p:spPr>
          <a:xfrm>
            <a:off x="4724400" y="2286000"/>
            <a:ext cx="38100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ecision 6">
            <a:hlinkClick r:id="rId6" action="ppaction://hlinksldjump"/>
          </p:cNvPr>
          <p:cNvSpPr/>
          <p:nvPr/>
        </p:nvSpPr>
        <p:spPr>
          <a:xfrm>
            <a:off x="4800600" y="3124200"/>
            <a:ext cx="38100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ecision 7">
            <a:hlinkClick r:id="rId7" action="ppaction://hlinksldjump"/>
          </p:cNvPr>
          <p:cNvSpPr/>
          <p:nvPr/>
        </p:nvSpPr>
        <p:spPr>
          <a:xfrm>
            <a:off x="4876800" y="3962400"/>
            <a:ext cx="38100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cision 8">
            <a:hlinkClick r:id="rId8" action="ppaction://hlinksldjump"/>
          </p:cNvPr>
          <p:cNvSpPr/>
          <p:nvPr/>
        </p:nvSpPr>
        <p:spPr>
          <a:xfrm>
            <a:off x="4876800" y="4800600"/>
            <a:ext cx="38100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Decision 9">
            <a:hlinkClick r:id="rId9" action="ppaction://hlinksldjump"/>
          </p:cNvPr>
          <p:cNvSpPr/>
          <p:nvPr/>
        </p:nvSpPr>
        <p:spPr>
          <a:xfrm>
            <a:off x="457200" y="2286000"/>
            <a:ext cx="38100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Decision 10">
            <a:hlinkClick r:id="rId10" action="ppaction://hlinksldjump"/>
          </p:cNvPr>
          <p:cNvSpPr/>
          <p:nvPr/>
        </p:nvSpPr>
        <p:spPr>
          <a:xfrm>
            <a:off x="533400" y="3048000"/>
            <a:ext cx="38100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cision 11">
            <a:hlinkClick r:id="rId9" action="ppaction://hlinksldjump"/>
          </p:cNvPr>
          <p:cNvSpPr/>
          <p:nvPr/>
        </p:nvSpPr>
        <p:spPr>
          <a:xfrm>
            <a:off x="533400" y="3886200"/>
            <a:ext cx="38100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Decision 12">
            <a:hlinkClick r:id="rId11" action="ppaction://hlinksldjump"/>
          </p:cNvPr>
          <p:cNvSpPr/>
          <p:nvPr/>
        </p:nvSpPr>
        <p:spPr>
          <a:xfrm>
            <a:off x="533400" y="4724400"/>
            <a:ext cx="38100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ve-drinking-water-from-fountain-1236077621_10.jpg"/>
          <p:cNvPicPr>
            <a:picLocks noChangeAspect="1"/>
          </p:cNvPicPr>
          <p:nvPr/>
        </p:nvPicPr>
        <p:blipFill>
          <a:blip r:embed="rId2"/>
          <a:srcRect l="12500" t="20000" r="12500" b="17778"/>
          <a:stretch>
            <a:fillRect/>
          </a:stretch>
        </p:blipFill>
        <p:spPr>
          <a:xfrm>
            <a:off x="4800600" y="2362200"/>
            <a:ext cx="3306536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Oxfam_East_Africa_-_Goats_drinking_water_at_an_Oxfam_funded_borehole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438400"/>
            <a:ext cx="33528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5638800"/>
            <a:ext cx="8458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পশু- পাখি সবার পিপাসা লাগে, সবাই পানি পান করে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04800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924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BD" sz="40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0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7543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পানি ছাড়া কি পশু পাখি বাঁচতে পারে? 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219200"/>
            <a:ext cx="868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পানি ছাড়া কি জলজ উদ্ভিদ ও প্রাণী বাঁচতে পারে? 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mazing-ocean-life-fish-wallpap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133600"/>
            <a:ext cx="74676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28600" y="5616714"/>
            <a:ext cx="8458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ছাড়া জলজ উদ্ভিদ ও প্রাণী বাঁচতে পারবে না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048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  <p:bldP spid="8" grpId="1"/>
      <p:bldP spid="8" grpId="2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izzle-216079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00250"/>
            <a:ext cx="41148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315594"/>
            <a:ext cx="3048000" cy="214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152400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924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BD" sz="40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0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868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 পানি পেয়ে পাতাহীন গাছটি পাতায় ভরে উঠল</a:t>
            </a:r>
            <a:r>
              <a:rPr lang="bn-BD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 5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71800" y="2971800"/>
            <a:ext cx="2514600" cy="260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new-planting-season-26c6nt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048000"/>
            <a:ext cx="3124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066800" y="914400"/>
            <a:ext cx="7086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পর্যবেক্ষণ করে লিখ।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914400"/>
            <a:ext cx="7086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পানি ছাড়া কি গাছ বাঁচতে পারে?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304800"/>
            <a:ext cx="685800" cy="701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7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924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BD" sz="40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0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14400"/>
            <a:ext cx="7086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কেন দ্বিতীয় গাছটির পাতা ঝড়ে গেছে?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ee in clou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33600"/>
            <a:ext cx="38100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tree in s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38862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95600" y="5638800"/>
            <a:ext cx="3810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আলো অভাবে</a:t>
            </a:r>
            <a:r>
              <a:rPr lang="bn-BD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914400"/>
            <a:ext cx="7848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গাছ দুটির মধ্যে  কী কোন পার্থক্য লক্ষ্য করছ? </a:t>
            </a:r>
            <a:endParaRPr lang="en-US" sz="40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810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z1dbb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819400"/>
            <a:ext cx="16002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059359"/>
            <a:ext cx="7848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কেন ঘরের রাখা গাছটির পাতা ঝড়ে গেছে?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791200"/>
            <a:ext cx="7010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আলো ও বাতাসের অভাবে। 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ঘরের রাখা গাছ ও বাইরের গাছের মধ্যে  কী পার্থক্য লক্ষ্য করছ? </a:t>
            </a:r>
            <a:endParaRPr lang="en-US" sz="32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04800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924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BD" sz="40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0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indow rt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486400" cy="372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810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1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924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BD" sz="40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সাথে মিল কর </a:t>
            </a:r>
            <a:endParaRPr lang="en-US" sz="40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t 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9214">
            <a:off x="2371358" y="1975093"/>
            <a:ext cx="4229609" cy="571709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4" name="Picture 3" descr="table 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124200"/>
            <a:ext cx="3542857" cy="2298413"/>
          </a:xfrm>
          <a:prstGeom prst="rect">
            <a:avLst/>
          </a:prstGeom>
        </p:spPr>
      </p:pic>
      <p:pic>
        <p:nvPicPr>
          <p:cNvPr id="5" name="Picture 4" descr="230-readinggirlboo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066800"/>
            <a:ext cx="2271637" cy="2862263"/>
          </a:xfrm>
          <a:prstGeom prst="rect">
            <a:avLst/>
          </a:prstGeom>
        </p:spPr>
      </p:pic>
      <p:pic>
        <p:nvPicPr>
          <p:cNvPr id="6" name="Picture 5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3810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3200400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Wave4">
              <a:avLst>
                <a:gd name="adj1" fmla="val 6250"/>
                <a:gd name="adj2" fmla="val 4896"/>
              </a:avLst>
            </a:prstTxWarp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914400" y="1828800"/>
            <a:ext cx="7239000" cy="42672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524000" y="2438400"/>
            <a:ext cx="228600" cy="228600"/>
          </a:xfrm>
          <a:prstGeom prst="wedgeEllipseCallout">
            <a:avLst>
              <a:gd name="adj1" fmla="val 143109"/>
              <a:gd name="adj2" fmla="val 113595"/>
            </a:avLst>
          </a:prstGeom>
          <a:solidFill>
            <a:srgbClr val="FF00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3124200"/>
            <a:ext cx="4495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একটি চারা গাছ তুলে এনে গাছটি তোলার সময়কার অবস্থা ও কিছুক্ষণ পরের অবস্থা পর্যবেক্ষণ করে লিখ। 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imTreeBi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3809524" cy="2539683"/>
          </a:xfrm>
          <a:prstGeom prst="rect">
            <a:avLst/>
          </a:prstGeom>
        </p:spPr>
      </p:pic>
      <p:pic>
        <p:nvPicPr>
          <p:cNvPr id="8" name="Picture 7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48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04800"/>
            <a:ext cx="685800" cy="701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667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খাদ্য তৈরির জন্য উদ্ভিদ______________ ব্যবহার করে।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__________ ছাড়া কোন উদ্ভিদ ও প্রাণী বাঁচতে পারে 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10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পানি না দিলে গাছ _________ যাবে।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343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উদ্ভিদ ________ সাহায্যে পানি গ্রহন করে।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244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676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শূন্যস্থান পূরণ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inus 10"/>
          <p:cNvSpPr/>
          <p:nvPr/>
        </p:nvSpPr>
        <p:spPr>
          <a:xfrm>
            <a:off x="-381000" y="1447800"/>
            <a:ext cx="9372600" cy="152400"/>
          </a:xfrm>
          <a:prstGeom prst="mathMinus">
            <a:avLst/>
          </a:prstGeom>
          <a:solidFill>
            <a:srgbClr val="FF0000"/>
          </a:solidFill>
          <a:ln>
            <a:solidFill>
              <a:srgbClr val="A31D9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8600" y="2590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200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3810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মরে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2920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মূলের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2819400" y="533400"/>
            <a:ext cx="990600" cy="914400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533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জো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219200" y="0"/>
            <a:ext cx="6400800" cy="220980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2743200"/>
            <a:ext cx="6781800" cy="1905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207560"/>
              <a:satOff val="33334"/>
              <a:lumOff val="-2549"/>
              <a:alphaOff val="0"/>
            </a:schemeClr>
          </a:fillRef>
          <a:effectRef idx="2">
            <a:schemeClr val="accent2">
              <a:hueOff val="-16207560"/>
              <a:satOff val="33334"/>
              <a:lumOff val="-254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048000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 আলো ও পানির উপর উদ্ভিদের নির্ভরশীলতা ব্যাখ্যা কর।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286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0" y="1752600"/>
            <a:ext cx="8915400" cy="2667000"/>
          </a:xfrm>
          <a:prstGeom prst="doubleWave">
            <a:avLst>
              <a:gd name="adj1" fmla="val 6250"/>
              <a:gd name="adj2" fmla="val 340"/>
            </a:avLst>
          </a:prstGeom>
          <a:blipFill>
            <a:blip r:embed="rId2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freezing" dir="t"/>
          </a:scene3d>
          <a:sp3d prstMaterial="softEdg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0" y="4267200"/>
            <a:ext cx="1447800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 rot="10800000">
            <a:off x="6553200" y="3657600"/>
            <a:ext cx="1981200" cy="6096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 rot="5400000">
            <a:off x="6972300" y="4533900"/>
            <a:ext cx="381000" cy="304800"/>
          </a:xfrm>
          <a:prstGeom prst="bevel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 rot="5400000">
            <a:off x="7897354" y="4542310"/>
            <a:ext cx="381000" cy="304800"/>
          </a:xfrm>
          <a:prstGeom prst="bevel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6781800" y="5181600"/>
            <a:ext cx="1600200" cy="152400"/>
          </a:xfrm>
          <a:prstGeom prst="trapezoid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1800" y="457200"/>
            <a:ext cx="3200400" cy="1143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prstTxWarp prst="textWave4">
              <a:avLst>
                <a:gd name="adj1" fmla="val 6250"/>
                <a:gd name="adj2" fmla="val 4896"/>
              </a:avLst>
            </a:prstTxWarp>
            <a:spAutoFit/>
          </a:bodyPr>
          <a:lstStyle/>
          <a:p>
            <a:r>
              <a:rPr lang="bn-BD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419600"/>
            <a:ext cx="5334000" cy="2308324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বাসার একটি গাছে পানি দিয়ে ও অন্য একটিতে পানি না দেওয়ার ফলে গাছের অবস্থার যে পরিবর্তন হয় তা ৫টি বাক্যে লিখ? 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1000"/>
            <a:ext cx="685800" cy="701505"/>
          </a:xfrm>
          <a:prstGeom prst="rect">
            <a:avLst/>
          </a:prstGeom>
        </p:spPr>
      </p:pic>
      <p:pic>
        <p:nvPicPr>
          <p:cNvPr id="13" name="Picture 12" descr="grass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6172200"/>
            <a:ext cx="1219199" cy="381000"/>
          </a:xfrm>
          <a:prstGeom prst="rect">
            <a:avLst/>
          </a:prstGeom>
        </p:spPr>
      </p:pic>
      <p:pic>
        <p:nvPicPr>
          <p:cNvPr id="14" name="Picture 13" descr="grass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6172200"/>
            <a:ext cx="1219199" cy="381000"/>
          </a:xfrm>
          <a:prstGeom prst="rect">
            <a:avLst/>
          </a:prstGeom>
        </p:spPr>
      </p:pic>
      <p:pic>
        <p:nvPicPr>
          <p:cNvPr id="15" name="Picture 14" descr="grass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5638800"/>
            <a:ext cx="1219199" cy="381000"/>
          </a:xfrm>
          <a:prstGeom prst="rect">
            <a:avLst/>
          </a:prstGeom>
        </p:spPr>
      </p:pic>
      <p:sp>
        <p:nvSpPr>
          <p:cNvPr id="16" name="Bevel 15"/>
          <p:cNvSpPr/>
          <p:nvPr/>
        </p:nvSpPr>
        <p:spPr>
          <a:xfrm>
            <a:off x="7391400" y="4495800"/>
            <a:ext cx="457200" cy="685800"/>
          </a:xfrm>
          <a:prstGeom prst="bevel">
            <a:avLst/>
          </a:prstGeom>
          <a:solidFill>
            <a:srgbClr val="FF6600"/>
          </a:solidFill>
          <a:ln>
            <a:solidFill>
              <a:srgbClr val="A31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7000" y="3429000"/>
            <a:ext cx="152400" cy="1676400"/>
          </a:xfrm>
          <a:prstGeom prst="rect">
            <a:avLst/>
          </a:prstGeom>
          <a:solidFill>
            <a:srgbClr val="CC66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rot="520981">
            <a:off x="5410200" y="2194372"/>
            <a:ext cx="2362200" cy="1828800"/>
          </a:xfrm>
          <a:prstGeom prst="cloud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28800"/>
            <a:ext cx="3505199" cy="2591723"/>
          </a:xfrm>
          <a:prstGeom prst="hear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2895600" cy="1143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prstTxWarp prst="textWave4">
              <a:avLst>
                <a:gd name="adj1" fmla="val 6250"/>
                <a:gd name="adj2" fmla="val 4896"/>
              </a:avLst>
            </a:prstTxWarp>
            <a:spAutoFit/>
          </a:bodyPr>
          <a:lstStyle/>
          <a:p>
            <a:r>
              <a:rPr lang="bn-BD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সমাপ্তি  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648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648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 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410200"/>
            <a:ext cx="3429000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rgbClr val="99CCFF"/>
                  </a:solidFill>
                </a:ln>
                <a:solidFill>
                  <a:srgbClr val="FF66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1430">
                <a:solidFill>
                  <a:srgbClr val="99CCFF"/>
                </a:solidFill>
              </a:ln>
              <a:solidFill>
                <a:srgbClr val="FF66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48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girl_in_the_rain_animation_by_Larissa_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89154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4996699"/>
            <a:ext cx="1066800" cy="175580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179847"/>
            <a:ext cx="990600" cy="154904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5347620"/>
            <a:ext cx="914400" cy="144565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181097"/>
            <a:ext cx="914400" cy="154904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BUTTON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048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447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40386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মাহফুজ আরা সুলতানা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কারমাইকেল কলেজ সরকারী প্রাথমিক বিদ্যালয়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সদর, রংপুর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133600"/>
            <a:ext cx="44196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শ্রেনিঃ চতুর্থ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 – ১,(জীব ও পরিবেশ)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– জীবের বেঁচে থাকার মৌলিক উপাদানসমূহ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পৃষ্ঠাঃ ২ ,সময়ঃ ৪৫ মিনিট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1905000"/>
            <a:ext cx="76200" cy="403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1981200"/>
            <a:ext cx="76200" cy="4038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2133600"/>
            <a:ext cx="76200" cy="4038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95600" y="304800"/>
            <a:ext cx="3200400" cy="1295400"/>
          </a:xfrm>
          <a:prstGeom prst="cloud">
            <a:avLst/>
          </a:prstGeom>
          <a:solidFill>
            <a:srgbClr val="CCCC0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152400"/>
            <a:ext cx="3200400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048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phy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0"/>
            <a:ext cx="5286375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38400" y="457200"/>
            <a:ext cx="3886200" cy="769441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715000"/>
            <a:ext cx="6248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নিয়ে খেলতে কেমন লাগে?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indy-day-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81200"/>
            <a:ext cx="5436718" cy="3905687"/>
          </a:xfrm>
          <a:prstGeom prst="rect">
            <a:avLst/>
          </a:prstGeom>
        </p:spPr>
      </p:pic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810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33600"/>
            <a:ext cx="5088731" cy="3392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19400" y="609600"/>
            <a:ext cx="3505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sz="4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791200"/>
            <a:ext cx="487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গাছের ছবি।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295400"/>
            <a:ext cx="449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কিভাবে বেড়ে উঠে?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5800" y="1676400"/>
          <a:ext cx="1095022" cy="9239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pic>
        <p:nvPicPr>
          <p:cNvPr id="10" name="Picture 9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81000"/>
            <a:ext cx="685800" cy="701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5859959"/>
            <a:ext cx="487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ভিডিও দেখি।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38200"/>
            <a:ext cx="3581400" cy="76944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eather_clouds_animation_cc.gif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3657599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29200" y="22098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জীবের বেঁচে থাকার মৌলিক উপাদানসমূহ</a:t>
            </a:r>
            <a:endParaRPr lang="en-US" sz="4800" b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572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066800"/>
            <a:ext cx="2895600" cy="838200"/>
          </a:xfrm>
          <a:prstGeom prst="rect">
            <a:avLst/>
          </a:prstGeom>
          <a:solidFill>
            <a:srgbClr val="B64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যোগ্যতাভিত্তিক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066800"/>
            <a:ext cx="25908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95800" y="1905000"/>
            <a:ext cx="2667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 rot="13868113">
            <a:off x="523408" y="2732826"/>
            <a:ext cx="324784" cy="325447"/>
          </a:xfrm>
          <a:prstGeom prst="wedgeEllipseCallout">
            <a:avLst>
              <a:gd name="adj1" fmla="val -194086"/>
              <a:gd name="adj2" fmla="val 50289"/>
            </a:avLst>
          </a:prstGeom>
          <a:solidFill>
            <a:srgbClr val="AB7D8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048000"/>
            <a:ext cx="7772400" cy="15081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 থাকার জন্য উদ্ভিদ সূর্যের আলো ও পানির উপর নির্ভরশীল তা বলতে পারবে</a:t>
            </a:r>
            <a:r>
              <a:rPr lang="bn-BD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810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art-Room-Board-Pointer-Students-Teachers-Knowle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4876800" cy="28956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67000" y="838200"/>
            <a:ext cx="3581400" cy="76944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MEBUTTO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572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inking-water-in-pepsi-bot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4928320" cy="3161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5638800"/>
            <a:ext cx="3429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পান করছে।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066800"/>
            <a:ext cx="4953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066800"/>
            <a:ext cx="6553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তুমি দিনে কয় গ্লাস পানি পান কর?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114800"/>
            <a:ext cx="4953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04800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924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BD" sz="40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0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5drinks_etc png.png"/>
          <p:cNvPicPr>
            <a:picLocks noChangeAspect="1"/>
          </p:cNvPicPr>
          <p:nvPr/>
        </p:nvPicPr>
        <p:blipFill>
          <a:blip r:embed="rId3"/>
          <a:srcRect l="14787" t="11325" r="20149" b="7135"/>
          <a:stretch>
            <a:fillRect/>
          </a:stretch>
        </p:blipFill>
        <p:spPr>
          <a:xfrm>
            <a:off x="3429000" y="2133600"/>
            <a:ext cx="1676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95400" y="1066800"/>
            <a:ext cx="640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পানি ছাড়া কি আমরা বাঁচতে পারি?  </a:t>
            </a:r>
            <a:endParaRPr lang="en-US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457200"/>
            <a:ext cx="685800" cy="70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383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58</cp:revision>
  <dcterms:created xsi:type="dcterms:W3CDTF">2006-08-16T00:00:00Z</dcterms:created>
  <dcterms:modified xsi:type="dcterms:W3CDTF">2014-01-19T02:08:43Z</dcterms:modified>
</cp:coreProperties>
</file>